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49" d="100"/>
          <a:sy n="49" d="100"/>
        </p:scale>
        <p:origin x="-96" y="-22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54B83E4-8615-4024-9687-0E27E98D3B20}" type="datetimeFigureOut">
              <a:rPr lang="en-US" smtClean="0"/>
              <a:pPr/>
              <a:t>11/5/2017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838E68C-6A4C-4D85-848C-C1D506A2418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B83E4-8615-4024-9687-0E27E98D3B20}" type="datetimeFigureOut">
              <a:rPr lang="en-US" smtClean="0"/>
              <a:pPr/>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54B83E4-8615-4024-9687-0E27E98D3B20}" type="datetimeFigureOut">
              <a:rPr lang="en-US" smtClean="0"/>
              <a:pPr/>
              <a:t>11/5/2017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54B83E4-8615-4024-9687-0E27E98D3B20}" type="datetimeFigureOut">
              <a:rPr lang="en-US" smtClean="0"/>
              <a:pPr/>
              <a:t>11/5/2017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4B83E4-8615-4024-9687-0E27E98D3B20}" type="datetimeFigureOut">
              <a:rPr lang="en-US" smtClean="0"/>
              <a:pPr/>
              <a:t>11/5/2017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54B83E4-8615-4024-9687-0E27E98D3B20}" type="datetimeFigureOut">
              <a:rPr lang="en-US" smtClean="0"/>
              <a:pPr/>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54B83E4-8615-4024-9687-0E27E98D3B20}" type="datetimeFigureOut">
              <a:rPr lang="en-US" smtClean="0"/>
              <a:pPr/>
              <a:t>11/5/2017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5838E68C-6A4C-4D85-848C-C1D506A24183}"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54B83E4-8615-4024-9687-0E27E98D3B20}" type="datetimeFigureOut">
              <a:rPr lang="en-US" smtClean="0"/>
              <a:pPr/>
              <a:t>11/5/2017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38E68C-6A4C-4D85-848C-C1D506A2418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54B83E4-8615-4024-9687-0E27E98D3B20}" type="datetimeFigureOut">
              <a:rPr lang="en-US" smtClean="0"/>
              <a:pPr/>
              <a:t>11/5/2017</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838E68C-6A4C-4D85-848C-C1D506A24183}"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niddk.nih.gov/health-information/digestive-diseases/peptic-ulcers-stomach-ulcers/eating-diet-nutrition"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niddk.nih.gov/health-information/digestive-diseases/peptic-ulcers-stomach-ulcers/symptoms-causes"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niddk.nih.gov/health-information/digestive-diseases/peptic-ulcers-stomach-ulcers/clinical-trials" TargetMode="External"/><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www.niddk.nih.gov/health-information/digestive-diseases/peptic-ulcers-stomach-ulcers/diagnosis"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niddk.nih.gov/health-information/digestive-diseases/peptic-ulcers-stomach-ulcers/treatment"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157198"/>
          </a:xfrm>
        </p:spPr>
        <p:txBody>
          <a:bodyPr>
            <a:normAutofit/>
          </a:bodyPr>
          <a:lstStyle/>
          <a:p>
            <a:r>
              <a:rPr lang="en-US" sz="2800" dirty="0" smtClean="0">
                <a:latin typeface="Times New Roman" panose="02020603050405020304" pitchFamily="18" charset="0"/>
                <a:cs typeface="Times New Roman" panose="02020603050405020304" pitchFamily="18" charset="0"/>
              </a:rPr>
              <a:t>Nutrition management for peptic ulcer</a:t>
            </a:r>
            <a:endParaRPr lang="en-US" sz="2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dirty="0" smtClean="0">
                <a:latin typeface="Times New Roman" panose="02020603050405020304" pitchFamily="18" charset="0"/>
                <a:cs typeface="Times New Roman" panose="02020603050405020304" pitchFamily="18" charset="0"/>
              </a:rPr>
              <a:t>Definition: </a:t>
            </a:r>
            <a:r>
              <a:rPr lang="en-US" dirty="0">
                <a:latin typeface="Times New Roman" panose="02020603050405020304" pitchFamily="18" charset="0"/>
                <a:cs typeface="Times New Roman" panose="02020603050405020304" pitchFamily="18" charset="0"/>
              </a:rPr>
              <a:t>A peptic ulcer (stomach ulcer) is a sore on the lining of your stomach or duodenum. People who take NSAIDs such as aspirin and ibuprofen long-term or are infected with the bacteria </a:t>
            </a:r>
            <a:r>
              <a:rPr lang="en-US" i="1" dirty="0">
                <a:latin typeface="Times New Roman" panose="02020603050405020304" pitchFamily="18" charset="0"/>
                <a:cs typeface="Times New Roman" panose="02020603050405020304" pitchFamily="18" charset="0"/>
              </a:rPr>
              <a:t>H. pylori </a:t>
            </a:r>
            <a:r>
              <a:rPr lang="en-US" dirty="0">
                <a:latin typeface="Times New Roman" panose="02020603050405020304" pitchFamily="18" charset="0"/>
                <a:cs typeface="Times New Roman" panose="02020603050405020304" pitchFamily="18" charset="0"/>
              </a:rPr>
              <a:t>are </a:t>
            </a:r>
            <a:r>
              <a:rPr lang="en-US" dirty="0" smtClean="0">
                <a:latin typeface="Times New Roman" panose="02020603050405020304" pitchFamily="18" charset="0"/>
                <a:cs typeface="Times New Roman" panose="02020603050405020304" pitchFamily="18" charset="0"/>
              </a:rPr>
              <a:t>most likely </a:t>
            </a:r>
            <a:r>
              <a:rPr lang="en-US" dirty="0">
                <a:latin typeface="Times New Roman" panose="02020603050405020304" pitchFamily="18" charset="0"/>
                <a:cs typeface="Times New Roman" panose="02020603050405020304" pitchFamily="18" charset="0"/>
              </a:rPr>
              <a:t>to develop peptic ulcers.</a:t>
            </a:r>
          </a:p>
        </p:txBody>
      </p:sp>
    </p:spTree>
    <p:extLst>
      <p:ext uri="{BB962C8B-B14F-4D97-AF65-F5344CB8AC3E}">
        <p14:creationId xmlns:p14="http://schemas.microsoft.com/office/powerpoint/2010/main" xmlns="" val="3615773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latin typeface="Times New Roman" panose="02020603050405020304" pitchFamily="18" charset="0"/>
                <a:cs typeface="Times New Roman" panose="02020603050405020304" pitchFamily="18" charset="0"/>
                <a:hlinkClick r:id="rId2"/>
              </a:rPr>
              <a:t>Eating, Diet, &amp; Nutrition</a:t>
            </a:r>
            <a:r>
              <a:rPr lang="en-US" sz="2800" b="1" dirty="0">
                <a:latin typeface="Times New Roman" panose="02020603050405020304" pitchFamily="18" charset="0"/>
                <a:cs typeface="Times New Roman" panose="02020603050405020304" pitchFamily="18" charset="0"/>
              </a:rPr>
              <a:t/>
            </a:r>
            <a:br>
              <a:rPr lang="en-US" sz="2800" b="1" dirty="0">
                <a:latin typeface="Times New Roman" panose="02020603050405020304" pitchFamily="18" charset="0"/>
                <a:cs typeface="Times New Roman" panose="02020603050405020304" pitchFamily="18" charset="0"/>
              </a:rPr>
            </a:b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Different foods do not cause or prevent peptic ulcers (stomach ulcers), </a:t>
            </a:r>
          </a:p>
          <a:p>
            <a:r>
              <a:rPr lang="en-US" dirty="0" smtClean="0">
                <a:latin typeface="Times New Roman" panose="02020603050405020304" pitchFamily="18" charset="0"/>
                <a:cs typeface="Times New Roman" panose="02020603050405020304" pitchFamily="18" charset="0"/>
              </a:rPr>
              <a:t>drinking alcohol worsen ulcers.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7078940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u="sng" dirty="0">
                <a:hlinkClick r:id="rId2"/>
              </a:rPr>
              <a:t>Symptoms &amp; Causes</a:t>
            </a:r>
            <a:r>
              <a:rPr lang="en-US" b="1" dirty="0"/>
              <a:t/>
            </a:r>
            <a:br>
              <a:rPr lang="en-US" b="1" dirty="0"/>
            </a:br>
            <a:endParaRPr lang="en-US" dirty="0"/>
          </a:p>
        </p:txBody>
      </p:sp>
      <p:sp>
        <p:nvSpPr>
          <p:cNvPr id="3" name="Content Placeholder 2"/>
          <p:cNvSpPr>
            <a:spLocks noGrp="1"/>
          </p:cNvSpPr>
          <p:nvPr>
            <p:ph idx="1"/>
          </p:nvPr>
        </p:nvSpPr>
        <p:spPr>
          <a:xfrm>
            <a:off x="838200" y="1825625"/>
            <a:ext cx="10515600" cy="4588054"/>
          </a:xfrm>
        </p:spPr>
        <p:txBody>
          <a:bodyPr/>
          <a:lstStyle/>
          <a:p>
            <a:r>
              <a:rPr lang="en-US" dirty="0" smtClean="0">
                <a:latin typeface="Times New Roman" panose="02020603050405020304" pitchFamily="18" charset="0"/>
                <a:cs typeface="Times New Roman" panose="02020603050405020304" pitchFamily="18" charset="0"/>
              </a:rPr>
              <a:t>A dull and burning pain in the stomach is the most common signs of peptic ulcers identified by National </a:t>
            </a:r>
            <a:r>
              <a:rPr lang="en-US" dirty="0">
                <a:latin typeface="Times New Roman" panose="02020603050405020304" pitchFamily="18" charset="0"/>
                <a:cs typeface="Times New Roman" panose="02020603050405020304" pitchFamily="18" charset="0"/>
              </a:rPr>
              <a:t>institute of diabetes and digestive and kidney disease</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Causes are long-term use of NSAIDs, an infection with</a:t>
            </a:r>
            <a:r>
              <a:rPr lang="en-US" i="1" dirty="0" smtClean="0">
                <a:latin typeface="Times New Roman" panose="02020603050405020304" pitchFamily="18" charset="0"/>
                <a:cs typeface="Times New Roman" panose="02020603050405020304" pitchFamily="18" charset="0"/>
              </a:rPr>
              <a:t> </a:t>
            </a:r>
            <a:r>
              <a:rPr lang="en-US" i="1" dirty="0" err="1" smtClean="0">
                <a:latin typeface="Times New Roman" panose="02020603050405020304" pitchFamily="18" charset="0"/>
                <a:cs typeface="Times New Roman" panose="02020603050405020304" pitchFamily="18" charset="0"/>
              </a:rPr>
              <a:t>H.pylori</a:t>
            </a:r>
            <a:r>
              <a:rPr lang="en-US" dirty="0" smtClean="0">
                <a:latin typeface="Times New Roman" panose="02020603050405020304" pitchFamily="18" charset="0"/>
                <a:cs typeface="Times New Roman" panose="02020603050405020304" pitchFamily="18" charset="0"/>
              </a:rPr>
              <a:t>, or both. Rarely, tumors cause peptic ulcers.</a:t>
            </a:r>
          </a:p>
          <a:p>
            <a:r>
              <a:rPr lang="en-US" dirty="0" smtClean="0">
                <a:latin typeface="Times New Roman" panose="02020603050405020304" pitchFamily="18" charset="0"/>
                <a:cs typeface="Times New Roman" panose="02020603050405020304" pitchFamily="18" charset="0"/>
              </a:rPr>
              <a:t>Picture from </a:t>
            </a:r>
            <a:r>
              <a:rPr lang="en-US" dirty="0">
                <a:latin typeface="Times New Roman" panose="02020603050405020304" pitchFamily="18" charset="0"/>
                <a:cs typeface="Times New Roman" panose="02020603050405020304" pitchFamily="18" charset="0"/>
              </a:rPr>
              <a:t>National institute of diabetes and digestive and kidney disease</a:t>
            </a:r>
            <a:r>
              <a:rPr lang="en-US" dirty="0" smtClean="0">
                <a:latin typeface="Times New Roman" panose="02020603050405020304" pitchFamily="18" charset="0"/>
                <a:cs typeface="Times New Roman" panose="02020603050405020304" pitchFamily="18" charset="0"/>
              </a:rPr>
              <a:t> showing somebody with ulcer symptoms</a:t>
            </a:r>
          </a:p>
          <a:p>
            <a:pPr marL="0" indent="0">
              <a:buNone/>
            </a:pP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794715" y="4879244"/>
            <a:ext cx="1622738" cy="1787116"/>
          </a:xfrm>
          <a:prstGeom prst="rect">
            <a:avLst/>
          </a:prstGeom>
        </p:spPr>
      </p:pic>
    </p:spTree>
    <p:extLst>
      <p:ext uri="{BB962C8B-B14F-4D97-AF65-F5344CB8AC3E}">
        <p14:creationId xmlns:p14="http://schemas.microsoft.com/office/powerpoint/2010/main" xmlns="" val="2023834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hlinkClick r:id="rId3"/>
              </a:rPr>
              <a:t>Clinical Trials</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National Institute of Diabetes and Digestive and Kidney Diseases (NIDDK) and other components of the National Institutes of Health (NIH) conduct and support basic and clinical research into many digestive disorders.</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2022419"/>
      </p:ext>
    </p:extLst>
  </p:cSld>
  <p:clrMapOvr>
    <a:masterClrMapping/>
  </p:clrMapOvr>
  <p:transition>
    <p:wheel spokes="8"/>
    <p:sndAc>
      <p:stSnd>
        <p:snd r:embed="rId2" name="laser.wav"/>
      </p:stSnd>
    </p:sndAc>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hlinkClick r:id="rId2"/>
              </a:rPr>
              <a:t>Diagnosis</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t>Peptic </a:t>
            </a:r>
            <a:r>
              <a:rPr lang="en-US" dirty="0"/>
              <a:t>Ulcers  have </a:t>
            </a:r>
            <a:r>
              <a:rPr lang="en-US" dirty="0" smtClean="0"/>
              <a:t>several </a:t>
            </a:r>
            <a:r>
              <a:rPr lang="en-US" dirty="0"/>
              <a:t>symptoms and causes, </a:t>
            </a:r>
            <a:r>
              <a:rPr lang="en-US" dirty="0" smtClean="0"/>
              <a:t>but </a:t>
            </a:r>
            <a:r>
              <a:rPr lang="en-US" dirty="0"/>
              <a:t>National institute of diabetes and digestive and kidney disease</a:t>
            </a:r>
            <a:r>
              <a:rPr lang="en-US" dirty="0" smtClean="0"/>
              <a:t> uses </a:t>
            </a:r>
            <a:r>
              <a:rPr lang="en-US" dirty="0"/>
              <a:t>endoscopy or an x-ray </a:t>
            </a:r>
            <a:r>
              <a:rPr lang="en-US" dirty="0" smtClean="0"/>
              <a:t>to examine </a:t>
            </a:r>
            <a:r>
              <a:rPr lang="en-US" dirty="0"/>
              <a:t>if you have </a:t>
            </a:r>
            <a:r>
              <a:rPr lang="en-US" dirty="0" smtClean="0"/>
              <a:t>ulcer.</a:t>
            </a:r>
            <a:endParaRPr lang="en-US" dirty="0"/>
          </a:p>
          <a:p>
            <a:r>
              <a:rPr lang="en-US" dirty="0" smtClean="0"/>
              <a:t>The picture uploaded from National </a:t>
            </a:r>
            <a:r>
              <a:rPr lang="en-US" dirty="0"/>
              <a:t>institute of diabetes and digestive and </a:t>
            </a:r>
            <a:r>
              <a:rPr lang="en-US" dirty="0" smtClean="0"/>
              <a:t>kidney disease website shows the infected part of the stomach.</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533104" y="4001294"/>
            <a:ext cx="4451797" cy="3071611"/>
          </a:xfrm>
          <a:prstGeom prst="rect">
            <a:avLst/>
          </a:prstGeom>
        </p:spPr>
      </p:pic>
    </p:spTree>
    <p:extLst>
      <p:ext uri="{BB962C8B-B14F-4D97-AF65-F5344CB8AC3E}">
        <p14:creationId xmlns:p14="http://schemas.microsoft.com/office/powerpoint/2010/main" xmlns="" val="3549324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hlinkClick r:id="rId2"/>
              </a:rPr>
              <a:t>Treatment</a:t>
            </a:r>
            <a:r>
              <a:rPr lang="en-US" b="1" dirty="0" smtClean="0"/>
              <a:t/>
            </a:r>
            <a:br>
              <a:rPr lang="en-US" b="1" dirty="0" smtClean="0"/>
            </a:br>
            <a:endParaRPr lang="en-US" dirty="0"/>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Your </a:t>
            </a:r>
            <a:r>
              <a:rPr lang="en-US" dirty="0">
                <a:latin typeface="Times New Roman" panose="02020603050405020304" pitchFamily="18" charset="0"/>
                <a:cs typeface="Times New Roman" panose="02020603050405020304" pitchFamily="18" charset="0"/>
              </a:rPr>
              <a:t>doctor will decide the best treatment based on the cause of your peptic ulcer (stomach ulcer). Most ulcers heal from treatment with Proton Pump Inhibitors (PPIs). If an ulcer is caused by NSAID’s, your doctor may tell you to stop taking them.</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865275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World Health Organization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Peptic ulcer is a lesion of the mucosal lining of the upper gastrointestinal tract characterized by an imbalance between aggressive and protective factors of the mucosa, having </a:t>
            </a:r>
            <a:r>
              <a:rPr lang="en-US" i="1" dirty="0" smtClean="0">
                <a:latin typeface="Times New Roman" panose="02020603050405020304" pitchFamily="18" charset="0"/>
                <a:cs typeface="Times New Roman" panose="02020603050405020304" pitchFamily="18" charset="0"/>
              </a:rPr>
              <a:t>H. pylori </a:t>
            </a:r>
            <a:r>
              <a:rPr lang="en-US" dirty="0" smtClean="0">
                <a:latin typeface="Times New Roman" panose="02020603050405020304" pitchFamily="18" charset="0"/>
                <a:cs typeface="Times New Roman" panose="02020603050405020304" pitchFamily="18" charset="0"/>
              </a:rPr>
              <a:t>as the main etiologic factor. </a:t>
            </a:r>
            <a:r>
              <a:rPr lang="en-US" dirty="0" err="1" smtClean="0">
                <a:latin typeface="Times New Roman" panose="02020603050405020304" pitchFamily="18" charset="0"/>
                <a:cs typeface="Times New Roman" panose="02020603050405020304" pitchFamily="18" charset="0"/>
              </a:rPr>
              <a:t>Dietotherapy</a:t>
            </a:r>
            <a:r>
              <a:rPr lang="en-US" dirty="0" smtClean="0">
                <a:latin typeface="Times New Roman" panose="02020603050405020304" pitchFamily="18" charset="0"/>
                <a:cs typeface="Times New Roman" panose="02020603050405020304" pitchFamily="18" charset="0"/>
              </a:rPr>
              <a:t> is important in the prevention and treatment of this disease.</a:t>
            </a:r>
          </a:p>
          <a:p>
            <a:r>
              <a:rPr lang="en-US" dirty="0" smtClean="0">
                <a:latin typeface="Times New Roman" panose="02020603050405020304" pitchFamily="18" charset="0"/>
                <a:cs typeface="Times New Roman" panose="02020603050405020304" pitchFamily="18" charset="0"/>
              </a:rPr>
              <a:t>The picture showing lesion of the mucosal lining</a:t>
            </a:r>
            <a:br>
              <a:rPr lang="en-US"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29822" y="4255888"/>
            <a:ext cx="1389888" cy="1179576"/>
          </a:xfrm>
          <a:prstGeom prst="rect">
            <a:avLst/>
          </a:prstGeom>
        </p:spPr>
      </p:pic>
    </p:spTree>
    <p:extLst>
      <p:ext uri="{BB962C8B-B14F-4D97-AF65-F5344CB8AC3E}">
        <p14:creationId xmlns:p14="http://schemas.microsoft.com/office/powerpoint/2010/main" xmlns="" val="4198915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Treatment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WHO suggest that; </a:t>
            </a:r>
            <a:r>
              <a:rPr lang="en-US" dirty="0">
                <a:latin typeface="Times New Roman" panose="02020603050405020304" pitchFamily="18" charset="0"/>
                <a:cs typeface="Times New Roman" panose="02020603050405020304" pitchFamily="18" charset="0"/>
              </a:rPr>
              <a:t>A balanced diet is vital in the treatment of peptic ulcer, once food can prevent, treat or even alleviate the symptoms involving this pathology. However, there are few papers that innovate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so additional studies addressing more specifically the </a:t>
            </a:r>
            <a:r>
              <a:rPr lang="en-US" dirty="0" err="1">
                <a:latin typeface="Times New Roman" panose="02020603050405020304" pitchFamily="18" charset="0"/>
                <a:cs typeface="Times New Roman" panose="02020603050405020304" pitchFamily="18" charset="0"/>
              </a:rPr>
              <a:t>dietotherapy</a:t>
            </a:r>
            <a:r>
              <a:rPr lang="en-US" dirty="0">
                <a:latin typeface="Times New Roman" panose="02020603050405020304" pitchFamily="18" charset="0"/>
                <a:cs typeface="Times New Roman" panose="02020603050405020304" pitchFamily="18" charset="0"/>
              </a:rPr>
              <a:t> for treatment of peptic ulcer are necessary.</a:t>
            </a:r>
          </a:p>
        </p:txBody>
      </p:sp>
    </p:spTree>
    <p:extLst>
      <p:ext uri="{BB962C8B-B14F-4D97-AF65-F5344CB8AC3E}">
        <p14:creationId xmlns:p14="http://schemas.microsoft.com/office/powerpoint/2010/main" xmlns="" val="50351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Who Nutrition assessment</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Malnutrition </a:t>
            </a:r>
            <a:r>
              <a:rPr lang="en-US" dirty="0">
                <a:latin typeface="Times New Roman" panose="02020603050405020304" pitchFamily="18" charset="0"/>
                <a:cs typeface="Times New Roman" panose="02020603050405020304" pitchFamily="18" charset="0"/>
              </a:rPr>
              <a:t>in this case may occur especially when there is stenosis, which prevents normal ingestion of </a:t>
            </a:r>
            <a:r>
              <a:rPr lang="en-US" dirty="0" smtClean="0">
                <a:latin typeface="Times New Roman" panose="02020603050405020304" pitchFamily="18" charset="0"/>
                <a:cs typeface="Times New Roman" panose="02020603050405020304" pitchFamily="18" charset="0"/>
              </a:rPr>
              <a:t>foods can cause peptic ulcers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46834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Pathogenesis of Peptic ulcer</a:t>
            </a:r>
            <a:endParaRPr lang="en-US" dirty="0">
              <a:latin typeface="Times New Roman" panose="02020603050405020304" pitchFamily="18" charset="0"/>
              <a:cs typeface="Times New Roman" panose="02020603050405020304" pitchFamily="18" charset="0"/>
            </a:endParaRP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838200" y="1690688"/>
            <a:ext cx="8717923" cy="5167312"/>
          </a:xfrm>
        </p:spPr>
      </p:pic>
    </p:spTree>
    <p:extLst>
      <p:ext uri="{BB962C8B-B14F-4D97-AF65-F5344CB8AC3E}">
        <p14:creationId xmlns:p14="http://schemas.microsoft.com/office/powerpoint/2010/main" xmlns="" val="2957916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According to </a:t>
            </a:r>
            <a:r>
              <a:rPr lang="en-US" dirty="0">
                <a:latin typeface="Times New Roman" panose="02020603050405020304" pitchFamily="18" charset="0"/>
                <a:cs typeface="Times New Roman" panose="02020603050405020304" pitchFamily="18" charset="0"/>
              </a:rPr>
              <a:t>American gastroenterological association</a:t>
            </a:r>
            <a:r>
              <a:rPr lang="en-US" dirty="0"/>
              <a:t> </a:t>
            </a: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Ulcers are the most common cause of hospitalization for upper gastrointestinal bleeding (UGIB), and the vast majority of clinical trials of therapy for </a:t>
            </a:r>
            <a:r>
              <a:rPr lang="en-US" dirty="0" err="1">
                <a:latin typeface="Times New Roman" panose="02020603050405020304" pitchFamily="18" charset="0"/>
                <a:cs typeface="Times New Roman" panose="02020603050405020304" pitchFamily="18" charset="0"/>
              </a:rPr>
              <a:t>nonvariceal</a:t>
            </a:r>
            <a:r>
              <a:rPr lang="en-US" dirty="0">
                <a:latin typeface="Times New Roman" panose="02020603050405020304" pitchFamily="18" charset="0"/>
                <a:cs typeface="Times New Roman" panose="02020603050405020304" pitchFamily="18" charset="0"/>
              </a:rPr>
              <a:t> UGIB focus on ulcer disease</a:t>
            </a:r>
            <a:r>
              <a:rPr lang="en-US" dirty="0"/>
              <a:t>.</a:t>
            </a:r>
          </a:p>
        </p:txBody>
      </p:sp>
    </p:spTree>
    <p:extLst>
      <p:ext uri="{BB962C8B-B14F-4D97-AF65-F5344CB8AC3E}">
        <p14:creationId xmlns:p14="http://schemas.microsoft.com/office/powerpoint/2010/main" xmlns="" val="194429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Times New Roman" panose="02020603050405020304" pitchFamily="18" charset="0"/>
                <a:cs typeface="Times New Roman" panose="02020603050405020304" pitchFamily="18" charset="0"/>
              </a:rPr>
              <a:t>Treatment recommendation by American gastroenterological association  </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a:t>
            </a:r>
            <a:r>
              <a:rPr lang="en-US" dirty="0" smtClean="0">
                <a:latin typeface="Times New Roman" panose="02020603050405020304" pitchFamily="18" charset="0"/>
                <a:cs typeface="Times New Roman" panose="02020603050405020304" pitchFamily="18" charset="0"/>
              </a:rPr>
              <a:t>organization </a:t>
            </a:r>
            <a:r>
              <a:rPr lang="en-US" dirty="0" smtClean="0">
                <a:latin typeface="Times New Roman" panose="02020603050405020304" pitchFamily="18" charset="0"/>
                <a:cs typeface="Times New Roman" panose="02020603050405020304" pitchFamily="18" charset="0"/>
              </a:rPr>
              <a:t>recommends </a:t>
            </a:r>
            <a:r>
              <a:rPr lang="en-US" dirty="0">
                <a:latin typeface="Times New Roman" panose="02020603050405020304" pitchFamily="18" charset="0"/>
                <a:cs typeface="Times New Roman" panose="02020603050405020304" pitchFamily="18" charset="0"/>
              </a:rPr>
              <a:t>for the management of patients with overt UGIB due to gastric or duodenal ulcers. "Overt" indicates that patients present with symptoms of hematemesis, melena, and/or </a:t>
            </a:r>
            <a:r>
              <a:rPr lang="en-US" dirty="0" err="1">
                <a:latin typeface="Times New Roman" panose="02020603050405020304" pitchFamily="18" charset="0"/>
                <a:cs typeface="Times New Roman" panose="02020603050405020304" pitchFamily="18" charset="0"/>
              </a:rPr>
              <a:t>hematochezia</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They then focus </a:t>
            </a:r>
            <a:r>
              <a:rPr lang="en-US" dirty="0">
                <a:latin typeface="Times New Roman" panose="02020603050405020304" pitchFamily="18" charset="0"/>
                <a:cs typeface="Times New Roman" panose="02020603050405020304" pitchFamily="18" charset="0"/>
              </a:rPr>
              <a:t>on the endoscopic and medical management of ulcer disease, including endoscopic findings and their prognostic implications, endoscopic hemostatic therapy, post-endoscopic medical therapy and disposition, and prevention of recurrent ulcer bleeding.</a:t>
            </a:r>
          </a:p>
        </p:txBody>
      </p:sp>
    </p:spTree>
    <p:extLst>
      <p:ext uri="{BB962C8B-B14F-4D97-AF65-F5344CB8AC3E}">
        <p14:creationId xmlns:p14="http://schemas.microsoft.com/office/powerpoint/2010/main" xmlns="" val="248559024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68</TotalTime>
  <Words>417</Words>
  <Application>Microsoft Office PowerPoint</Application>
  <PresentationFormat>Custom</PresentationFormat>
  <Paragraphs>30</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Flow</vt:lpstr>
      <vt:lpstr>Nutrition management for peptic ulcer</vt:lpstr>
      <vt:lpstr>Eating, Diet, &amp; Nutrition  </vt:lpstr>
      <vt:lpstr>Symptoms &amp; Causes </vt:lpstr>
      <vt:lpstr>Clinical Trials </vt:lpstr>
      <vt:lpstr>Diagnosis </vt:lpstr>
      <vt:lpstr>Treatment </vt:lpstr>
      <vt:lpstr>World Health Organization</vt:lpstr>
      <vt:lpstr>Treatment</vt:lpstr>
      <vt:lpstr>Who Nutrition assessment</vt:lpstr>
      <vt:lpstr>Pathogenesis of Peptic ulcer</vt:lpstr>
      <vt:lpstr>According to American gastroenterological association </vt:lpstr>
      <vt:lpstr>Treatment recommendation by American gastroenterological association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management for peptic ulcer</dc:title>
  <dc:creator>ALIGAMO</dc:creator>
  <cp:lastModifiedBy>FRANK</cp:lastModifiedBy>
  <cp:revision>9</cp:revision>
  <dcterms:created xsi:type="dcterms:W3CDTF">2017-11-05T00:20:17Z</dcterms:created>
  <dcterms:modified xsi:type="dcterms:W3CDTF">2017-11-05T01:50:11Z</dcterms:modified>
</cp:coreProperties>
</file>